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7" r:id="rId1"/>
    <p:sldMasterId id="2147483660" r:id="rId2"/>
  </p:sldMasterIdLst>
  <p:notesMasterIdLst>
    <p:notesMasterId r:id="rId7"/>
  </p:notesMasterIdLst>
  <p:handoutMasterIdLst>
    <p:handoutMasterId r:id="rId8"/>
  </p:handoutMasterIdLst>
  <p:sldIdLst>
    <p:sldId id="348" r:id="rId3"/>
    <p:sldId id="349" r:id="rId4"/>
    <p:sldId id="351" r:id="rId5"/>
    <p:sldId id="352" r:id="rId6"/>
  </p:sldIdLst>
  <p:sldSz cx="9144000" cy="6858000" type="screen4x3"/>
  <p:notesSz cx="6858000" cy="9144000"/>
  <p:embeddedFontLst>
    <p:embeddedFont>
      <p:font typeface="나눔고딕" panose="020B0600000101010101" charset="-127"/>
      <p:regular r:id="rId9"/>
      <p:bold r:id="rId10"/>
    </p:embeddedFont>
    <p:embeddedFont>
      <p:font typeface="나눔바른고딕" panose="020B0600000101010101" charset="-127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AF8"/>
    <a:srgbClr val="FFF2CE"/>
    <a:srgbClr val="F3CDCA"/>
    <a:srgbClr val="D8EAD2"/>
    <a:srgbClr val="F1914C"/>
    <a:srgbClr val="F86A9A"/>
    <a:srgbClr val="404040"/>
    <a:srgbClr val="FFCC00"/>
    <a:srgbClr val="F2F2F2"/>
    <a:srgbClr val="F6BF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70599" autoAdjust="0"/>
  </p:normalViewPr>
  <p:slideViewPr>
    <p:cSldViewPr>
      <p:cViewPr>
        <p:scale>
          <a:sx n="66" d="100"/>
          <a:sy n="66" d="100"/>
        </p:scale>
        <p:origin x="1722" y="174"/>
      </p:cViewPr>
      <p:guideLst>
        <p:guide orient="horz" pos="234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3" d="100"/>
          <a:sy n="103" d="100"/>
        </p:scale>
        <p:origin x="4326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F7A82-4DB3-4FF5-9FDF-EE81321B8B37}" type="datetimeFigureOut">
              <a:rPr lang="ko-KR" altLang="en-US" smtClean="0"/>
              <a:t>2021-01-30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74008-8D83-43C3-B7BE-D2155BCAD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0326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13418-01AA-46FF-9BE2-AEF9C07FAD1D}" type="datetimeFigureOut">
              <a:rPr lang="ko-KR" altLang="en-US" smtClean="0"/>
              <a:t>2021-01-30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FF26-A5C6-4E35-A1E0-1F4F86F40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3FF26-A5C6-4E35-A1E0-1F4F86F40BA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78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-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3088407" y="620688"/>
            <a:ext cx="5516041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r">
              <a:lnSpc>
                <a:spcPct val="100000"/>
              </a:lnSpc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dirty="0"/>
              <a:t>VISION PRESENTATION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84923" y="1268760"/>
            <a:ext cx="4003872" cy="263475"/>
          </a:xfrm>
          <a:prstGeom prst="rect">
            <a:avLst/>
          </a:prstGeom>
        </p:spPr>
        <p:txBody>
          <a:bodyPr lIns="108000" anchor="ctr"/>
          <a:lstStyle>
            <a:lvl1pPr marL="0" indent="0" algn="r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Date</a:t>
            </a:r>
            <a:endParaRPr lang="ko-KR" alt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84923" y="1531640"/>
            <a:ext cx="4003872" cy="263475"/>
          </a:xfrm>
          <a:prstGeom prst="rect">
            <a:avLst/>
          </a:prstGeom>
        </p:spPr>
        <p:txBody>
          <a:bodyPr lIns="108000" anchor="ctr"/>
          <a:lstStyle>
            <a:lvl1pPr marL="0" indent="0" algn="r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author’s name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749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-02"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/>
          <p:cNvSpPr/>
          <p:nvPr userDrawn="1"/>
        </p:nvSpPr>
        <p:spPr>
          <a:xfrm>
            <a:off x="-14065" y="1"/>
            <a:ext cx="1201690" cy="6871294"/>
          </a:xfrm>
          <a:prstGeom prst="rtTriangle">
            <a:avLst/>
          </a:prstGeom>
          <a:solidFill>
            <a:srgbClr val="F86A9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0800000" flipH="1">
            <a:off x="-14064" y="-17885"/>
            <a:ext cx="1201688" cy="6858000"/>
          </a:xfrm>
          <a:prstGeom prst="rtTriangle">
            <a:avLst/>
          </a:prstGeom>
          <a:solidFill>
            <a:srgbClr val="73B2D1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308304" y="2780928"/>
            <a:ext cx="1296144" cy="288032"/>
            <a:chOff x="6084168" y="3009528"/>
            <a:chExt cx="1296144" cy="288032"/>
          </a:xfrm>
        </p:grpSpPr>
        <p:sp>
          <p:nvSpPr>
            <p:cNvPr id="3" name="Rectangle 2"/>
            <p:cNvSpPr/>
            <p:nvPr userDrawn="1"/>
          </p:nvSpPr>
          <p:spPr>
            <a:xfrm>
              <a:off x="6084168" y="3009528"/>
              <a:ext cx="288032" cy="288032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420205" y="3009528"/>
              <a:ext cx="288032" cy="288032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6756242" y="3009528"/>
              <a:ext cx="288032" cy="288032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092280" y="3009528"/>
              <a:ext cx="288032" cy="288032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/>
          <p:cNvCxnSpPr>
            <a:endCxn id="3" idx="1"/>
          </p:cNvCxnSpPr>
          <p:nvPr userDrawn="1"/>
        </p:nvCxnSpPr>
        <p:spPr>
          <a:xfrm>
            <a:off x="1647825" y="2914650"/>
            <a:ext cx="5660479" cy="1029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1547664" y="3108747"/>
            <a:ext cx="5688632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40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GLASS TEMPLATE</a:t>
            </a:r>
            <a:endParaRPr lang="ko-KR" alt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550923" y="3669407"/>
            <a:ext cx="5684576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Date</a:t>
            </a:r>
            <a:endParaRPr lang="ko-KR" altLang="en-US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550923" y="3869630"/>
            <a:ext cx="5684576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author’s name here</a:t>
            </a:r>
            <a:endParaRPr lang="ko-KR" alt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572816" y="4252738"/>
            <a:ext cx="5433981" cy="0"/>
          </a:xfrm>
          <a:prstGeom prst="line">
            <a:avLst/>
          </a:prstGeom>
          <a:ln w="12700">
            <a:solidFill>
              <a:schemeClr val="bg1"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Triangle 20"/>
          <p:cNvSpPr/>
          <p:nvPr userDrawn="1"/>
        </p:nvSpPr>
        <p:spPr>
          <a:xfrm rot="10800000" flipH="1">
            <a:off x="-14064" y="0"/>
            <a:ext cx="855712" cy="6858000"/>
          </a:xfrm>
          <a:prstGeom prst="rtTriangle">
            <a:avLst/>
          </a:prstGeom>
          <a:solidFill>
            <a:srgbClr val="A0C45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>
            <a:off x="0" y="0"/>
            <a:ext cx="827584" cy="6858000"/>
          </a:xfrm>
          <a:prstGeom prst="rtTriangle">
            <a:avLst/>
          </a:prstGeom>
          <a:solidFill>
            <a:srgbClr val="F6BF4A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60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ayout-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4427984" y="2852936"/>
            <a:ext cx="4032448" cy="7200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r">
              <a:lnSpc>
                <a:spcPct val="100000"/>
              </a:lnSpc>
              <a:defRPr sz="54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40907" y="3597573"/>
            <a:ext cx="4003872" cy="263475"/>
          </a:xfrm>
          <a:prstGeom prst="rect">
            <a:avLst/>
          </a:prstGeom>
        </p:spPr>
        <p:txBody>
          <a:bodyPr lIns="108000" anchor="ctr"/>
          <a:lstStyle>
            <a:lvl1pPr marL="0" indent="0" algn="r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This text can be replaced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3543548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ayout-02"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/>
          <p:cNvSpPr/>
          <p:nvPr userDrawn="1"/>
        </p:nvSpPr>
        <p:spPr>
          <a:xfrm>
            <a:off x="-14065" y="1"/>
            <a:ext cx="1201690" cy="6871294"/>
          </a:xfrm>
          <a:prstGeom prst="rtTriangle">
            <a:avLst/>
          </a:prstGeom>
          <a:solidFill>
            <a:srgbClr val="F86A9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0800000" flipH="1">
            <a:off x="-14064" y="-17885"/>
            <a:ext cx="1201688" cy="6858000"/>
          </a:xfrm>
          <a:prstGeom prst="rtTriangle">
            <a:avLst/>
          </a:prstGeom>
          <a:solidFill>
            <a:srgbClr val="73B2D1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308304" y="2780928"/>
            <a:ext cx="1296144" cy="288032"/>
            <a:chOff x="6084168" y="3009528"/>
            <a:chExt cx="1296144" cy="288032"/>
          </a:xfrm>
        </p:grpSpPr>
        <p:sp>
          <p:nvSpPr>
            <p:cNvPr id="3" name="Rectangle 2"/>
            <p:cNvSpPr/>
            <p:nvPr userDrawn="1"/>
          </p:nvSpPr>
          <p:spPr>
            <a:xfrm>
              <a:off x="6084168" y="3009528"/>
              <a:ext cx="288032" cy="288032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420205" y="3009528"/>
              <a:ext cx="288032" cy="288032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6756242" y="3009528"/>
              <a:ext cx="288032" cy="288032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092280" y="3009528"/>
              <a:ext cx="288032" cy="288032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/>
          <p:cNvCxnSpPr>
            <a:endCxn id="3" idx="1"/>
          </p:cNvCxnSpPr>
          <p:nvPr userDrawn="1"/>
        </p:nvCxnSpPr>
        <p:spPr>
          <a:xfrm>
            <a:off x="1647825" y="2914650"/>
            <a:ext cx="5660479" cy="1029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1547664" y="3108747"/>
            <a:ext cx="5688632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5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550923" y="3764657"/>
            <a:ext cx="5684576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This text can be replaced with your own text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572816" y="4252738"/>
            <a:ext cx="5433981" cy="0"/>
          </a:xfrm>
          <a:prstGeom prst="line">
            <a:avLst/>
          </a:prstGeom>
          <a:ln w="12700">
            <a:solidFill>
              <a:schemeClr val="bg1"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Triangle 20"/>
          <p:cNvSpPr/>
          <p:nvPr userDrawn="1"/>
        </p:nvSpPr>
        <p:spPr>
          <a:xfrm rot="10800000" flipH="1">
            <a:off x="-14064" y="0"/>
            <a:ext cx="855712" cy="6858000"/>
          </a:xfrm>
          <a:prstGeom prst="rtTriangle">
            <a:avLst/>
          </a:prstGeom>
          <a:solidFill>
            <a:srgbClr val="A0C45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>
            <a:off x="0" y="0"/>
            <a:ext cx="827584" cy="6858000"/>
          </a:xfrm>
          <a:prstGeom prst="rtTriangle">
            <a:avLst/>
          </a:prstGeom>
          <a:solidFill>
            <a:srgbClr val="F6BF4A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50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51520" y="142907"/>
            <a:ext cx="8480854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00400" y="6403093"/>
            <a:ext cx="2743200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8B53F1A7-A744-4E66-804A-5B3F570FB3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298" y="6228188"/>
            <a:ext cx="1388702" cy="62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05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395535" y="3108380"/>
            <a:ext cx="8352928" cy="4613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ctr">
              <a:defRPr sz="40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Deep Learning Framework 2</a:t>
            </a:r>
            <a:endParaRPr lang="ko-KR" alt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5" y="3832647"/>
            <a:ext cx="8352929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Add Text Here</a:t>
            </a:r>
            <a:endParaRPr lang="ko-KR" alt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339751" y="3701164"/>
            <a:ext cx="446449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40" y="6032004"/>
            <a:ext cx="1821278" cy="82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33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900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2" r:id="rId3"/>
    <p:sldLayoutId id="2147483663" r:id="rId4"/>
    <p:sldLayoutId id="2147483665" r:id="rId5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336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 Smart AI Kit Curriculum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1A7-A744-4E66-804A-5B3F570FB3E1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grpSp>
        <p:nvGrpSpPr>
          <p:cNvPr id="7" name="그룹 109">
            <a:extLst>
              <a:ext uri="{FF2B5EF4-FFF2-40B4-BE49-F238E27FC236}">
                <a16:creationId xmlns:a16="http://schemas.microsoft.com/office/drawing/2014/main" id="{CAFACD3A-272D-4C6C-B4EC-749A097869C0}"/>
              </a:ext>
            </a:extLst>
          </p:cNvPr>
          <p:cNvGrpSpPr/>
          <p:nvPr/>
        </p:nvGrpSpPr>
        <p:grpSpPr>
          <a:xfrm>
            <a:off x="354279" y="1012527"/>
            <a:ext cx="7902435" cy="452531"/>
            <a:chOff x="-77151" y="-381163"/>
            <a:chExt cx="9857505" cy="1131181"/>
          </a:xfrm>
        </p:grpSpPr>
        <p:sp>
          <p:nvSpPr>
            <p:cNvPr id="8" name="대각선 방향의 모서리가 잘린 사각형 27">
              <a:extLst>
                <a:ext uri="{FF2B5EF4-FFF2-40B4-BE49-F238E27FC236}">
                  <a16:creationId xmlns:a16="http://schemas.microsoft.com/office/drawing/2014/main" id="{1CCFBAE3-A8F8-48EE-9EA0-A7FC6D499D65}"/>
                </a:ext>
              </a:extLst>
            </p:cNvPr>
            <p:cNvSpPr/>
            <p:nvPr/>
          </p:nvSpPr>
          <p:spPr>
            <a:xfrm>
              <a:off x="-77151" y="-381163"/>
              <a:ext cx="2566504" cy="1131181"/>
            </a:xfrm>
            <a:prstGeom prst="snip2Diag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300" b="1" spc="-150" dirty="0">
                  <a:ln w="190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Smart  AI  kit  </a:t>
              </a:r>
              <a:r>
                <a:rPr kumimoji="1" lang="ko-KR" altLang="en-US" sz="1300" b="1" spc="-150" dirty="0">
                  <a:ln w="190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커리큘럼 </a:t>
              </a:r>
              <a:r>
                <a:rPr kumimoji="1" lang="en-US" altLang="ko-KR" sz="1300" b="1" spc="-150" dirty="0">
                  <a:ln w="190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(2</a:t>
              </a:r>
              <a:r>
                <a:rPr kumimoji="1" lang="ko-KR" altLang="en-US" sz="1300" b="1" spc="-150" dirty="0">
                  <a:ln w="190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차</a:t>
              </a:r>
              <a:r>
                <a:rPr kumimoji="1" lang="en-US" altLang="ko-KR" sz="1300" b="1" spc="-150" dirty="0">
                  <a:ln w="190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)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F63194A5-CAF4-4C5A-A0BC-41FB379D52AC}"/>
                </a:ext>
              </a:extLst>
            </p:cNvPr>
            <p:cNvCxnSpPr>
              <a:cxnSpLocks/>
            </p:cNvCxnSpPr>
            <p:nvPr/>
          </p:nvCxnSpPr>
          <p:spPr>
            <a:xfrm>
              <a:off x="1291437" y="743559"/>
              <a:ext cx="8488917" cy="0"/>
            </a:xfrm>
            <a:prstGeom prst="line">
              <a:avLst/>
            </a:prstGeom>
            <a:ln w="19050" cap="rnd">
              <a:solidFill>
                <a:schemeClr val="tx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28C8DC7-C97C-4BB3-875D-E1DB6FF3AC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479782"/>
              </p:ext>
            </p:extLst>
          </p:nvPr>
        </p:nvGraphicFramePr>
        <p:xfrm>
          <a:off x="248289" y="1671527"/>
          <a:ext cx="8557837" cy="2269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287">
                  <a:extLst>
                    <a:ext uri="{9D8B030D-6E8A-4147-A177-3AD203B41FA5}">
                      <a16:colId xmlns:a16="http://schemas.microsoft.com/office/drawing/2014/main" val="399986909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64684757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57929058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841856257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51635349"/>
                    </a:ext>
                  </a:extLst>
                </a:gridCol>
                <a:gridCol w="4738182">
                  <a:extLst>
                    <a:ext uri="{9D8B030D-6E8A-4147-A177-3AD203B41FA5}">
                      <a16:colId xmlns:a16="http://schemas.microsoft.com/office/drawing/2014/main" val="169823497"/>
                    </a:ext>
                  </a:extLst>
                </a:gridCol>
              </a:tblGrid>
              <a:tr h="317313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Smart</a:t>
                      </a:r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AI kit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751056"/>
                  </a:ext>
                </a:extLst>
              </a:tr>
              <a:tr h="360040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사용 모듈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교육 내용 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653002"/>
                  </a:ext>
                </a:extLst>
              </a:tr>
              <a:tr h="47612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15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200" b="1" spc="-15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라인 </a:t>
                      </a:r>
                      <a:endParaRPr lang="en-US" altLang="ko-KR" sz="12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OpenCV</a:t>
                      </a:r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라이브러리 기반 </a:t>
                      </a:r>
                      <a:endParaRPr lang="en-US" altLang="ko-KR" sz="12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비전 처리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AI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모듈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카메라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Opencv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기반 비전 데이터 처리 관련 지식 교육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50016"/>
                  </a:ext>
                </a:extLst>
              </a:tr>
              <a:tr h="95225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CNN </a:t>
                      </a:r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기반 영상 분류 이론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카메라 모듈 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AI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모듈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기계학습 배경 지식 교육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CNN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학습 배경 지식 교육 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이미지 분류기 파이프라인 교육 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실제 이미지 분류기 적용 코드 분석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784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3391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08B8C-9515-4147-B92B-CE1A79766C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98C34F-71E1-4331-B4EB-8C656175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1A7-A744-4E66-804A-5B3F570FB3E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70E547-A85C-4515-B73C-E1C78D728C50}"/>
              </a:ext>
            </a:extLst>
          </p:cNvPr>
          <p:cNvCxnSpPr>
            <a:cxnSpLocks/>
          </p:cNvCxnSpPr>
          <p:nvPr/>
        </p:nvCxnSpPr>
        <p:spPr>
          <a:xfrm>
            <a:off x="1402855" y="1335679"/>
            <a:ext cx="7094757" cy="0"/>
          </a:xfrm>
          <a:prstGeom prst="line">
            <a:avLst/>
          </a:prstGeom>
          <a:ln w="19050" cap="rnd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B5CB197C-6C33-4C88-B03F-307B2B555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861983"/>
              </p:ext>
            </p:extLst>
          </p:nvPr>
        </p:nvGraphicFramePr>
        <p:xfrm>
          <a:off x="281792" y="1629060"/>
          <a:ext cx="8557836" cy="4351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670">
                  <a:extLst>
                    <a:ext uri="{9D8B030D-6E8A-4147-A177-3AD203B41FA5}">
                      <a16:colId xmlns:a16="http://schemas.microsoft.com/office/drawing/2014/main" val="2305955300"/>
                    </a:ext>
                  </a:extLst>
                </a:gridCol>
                <a:gridCol w="529794">
                  <a:extLst>
                    <a:ext uri="{9D8B030D-6E8A-4147-A177-3AD203B41FA5}">
                      <a16:colId xmlns:a16="http://schemas.microsoft.com/office/drawing/2014/main" val="720977206"/>
                    </a:ext>
                  </a:extLst>
                </a:gridCol>
                <a:gridCol w="3607824">
                  <a:extLst>
                    <a:ext uri="{9D8B030D-6E8A-4147-A177-3AD203B41FA5}">
                      <a16:colId xmlns:a16="http://schemas.microsoft.com/office/drawing/2014/main" val="2679416957"/>
                    </a:ext>
                  </a:extLst>
                </a:gridCol>
                <a:gridCol w="3547548">
                  <a:extLst>
                    <a:ext uri="{9D8B030D-6E8A-4147-A177-3AD203B41FA5}">
                      <a16:colId xmlns:a16="http://schemas.microsoft.com/office/drawing/2014/main" val="246332908"/>
                    </a:ext>
                  </a:extLst>
                </a:gridCol>
              </a:tblGrid>
              <a:tr h="292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양산물</a:t>
                      </a:r>
                      <a:endParaRPr lang="ko-KR" altLang="en-US" sz="11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RGB </a:t>
                      </a: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영상 데이터 특성 및 </a:t>
                      </a:r>
                      <a:r>
                        <a:rPr lang="en-US" altLang="ko-KR" sz="105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Opencv</a:t>
                      </a:r>
                      <a:r>
                        <a:rPr lang="en-US" altLang="ko-KR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기반 영상 처리 함수들 소개 </a:t>
                      </a:r>
                      <a:endParaRPr lang="en-US" altLang="ko-KR" sz="105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② </a:t>
                      </a:r>
                      <a:r>
                        <a:rPr lang="ko-KR" altLang="en-US" sz="105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머신러닝</a:t>
                      </a: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및 </a:t>
                      </a:r>
                      <a:r>
                        <a:rPr lang="en-US" altLang="ko-KR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CNN </a:t>
                      </a: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개념 설명 </a:t>
                      </a:r>
                      <a:endParaRPr lang="en-US" altLang="ko-KR" sz="105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③ </a:t>
                      </a: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이미지 분류기 적용 코드 설명 </a:t>
                      </a:r>
                      <a:endParaRPr lang="en-US" altLang="ko-KR" sz="105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150949"/>
                  </a:ext>
                </a:extLst>
              </a:tr>
              <a:tr h="477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예제 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세부내용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1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RGB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영상 데이터 특성 및 </a:t>
                      </a:r>
                      <a:r>
                        <a:rPr lang="en-US" altLang="ko-KR" sz="11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Opencv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기반 영상 처리 함수들 소개 </a:t>
                      </a:r>
                      <a:b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</a:b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이미지의 데이터화에 대한 개념이 없는 학생들이게 이미지가 </a:t>
                      </a:r>
                      <a:r>
                        <a:rPr lang="en-US" altLang="ko-KR" sz="11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Red,Green,Blue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3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채널로 구분되며 각 픽셀들의 숫자 값으로 구성되어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있음을 교육 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OpenCV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주요 함수 소개 교육</a:t>
                      </a:r>
                      <a:b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</a:b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Import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방법 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(import cv2)</a:t>
                      </a:r>
                      <a:b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</a:b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영상 불러오기 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lang="de-DE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image = cv2.imread(`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example</a:t>
                      </a:r>
                      <a:r>
                        <a:rPr lang="de-DE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.png‘)</a:t>
                      </a:r>
                      <a:br>
                        <a:rPr lang="de-DE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</a:br>
                      <a:r>
                        <a:rPr lang="de-DE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등등 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0052"/>
                  </a:ext>
                </a:extLst>
              </a:tr>
            </a:tbl>
          </a:graphicData>
        </a:graphic>
      </p:graphicFrame>
      <p:sp>
        <p:nvSpPr>
          <p:cNvPr id="13" name="대각선 방향의 모서리가 잘린 사각형 27">
            <a:extLst>
              <a:ext uri="{FF2B5EF4-FFF2-40B4-BE49-F238E27FC236}">
                <a16:creationId xmlns:a16="http://schemas.microsoft.com/office/drawing/2014/main" id="{905D030D-DDCA-4AA6-A76C-72410344D681}"/>
              </a:ext>
            </a:extLst>
          </p:cNvPr>
          <p:cNvSpPr/>
          <p:nvPr/>
        </p:nvSpPr>
        <p:spPr>
          <a:xfrm>
            <a:off x="281792" y="883148"/>
            <a:ext cx="2057481" cy="452531"/>
          </a:xfrm>
          <a:prstGeom prst="snip2Diag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Smart  AI  kit  </a:t>
            </a:r>
            <a:r>
              <a:rPr kumimoji="1" lang="ko-KR" altLang="en-US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커리큘럼 </a:t>
            </a:r>
            <a:r>
              <a:rPr kumimoji="1" lang="en-US" altLang="ko-KR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(1</a:t>
            </a:r>
            <a:r>
              <a:rPr kumimoji="1" lang="ko-KR" altLang="en-US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차</a:t>
            </a:r>
            <a:r>
              <a:rPr kumimoji="1" lang="en-US" altLang="ko-KR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4D538C1E-A3F1-465B-8211-738104A503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3" t="6237" r="29001" b="16336"/>
          <a:stretch/>
        </p:blipFill>
        <p:spPr>
          <a:xfrm>
            <a:off x="5479306" y="2607855"/>
            <a:ext cx="1111741" cy="105473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grpSp>
        <p:nvGrpSpPr>
          <p:cNvPr id="14" name="Group 19">
            <a:extLst>
              <a:ext uri="{FF2B5EF4-FFF2-40B4-BE49-F238E27FC236}">
                <a16:creationId xmlns:a16="http://schemas.microsoft.com/office/drawing/2014/main" id="{2423CA98-912C-421D-8D40-95D881B4CFF7}"/>
              </a:ext>
            </a:extLst>
          </p:cNvPr>
          <p:cNvGrpSpPr/>
          <p:nvPr/>
        </p:nvGrpSpPr>
        <p:grpSpPr>
          <a:xfrm>
            <a:off x="7138603" y="2603639"/>
            <a:ext cx="2003904" cy="1397150"/>
            <a:chOff x="2531609" y="2697798"/>
            <a:chExt cx="4088849" cy="3141299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BDB3E36C-F2BE-4C62-94F2-9F51CDF69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3" t="6237" r="29001" b="16336"/>
            <a:stretch/>
          </p:blipFill>
          <p:spPr>
            <a:xfrm>
              <a:off x="4028492" y="2697798"/>
              <a:ext cx="1944216" cy="1844531"/>
            </a:xfrm>
            <a:prstGeom prst="rect">
              <a:avLst/>
            </a:prstGeom>
            <a:scene3d>
              <a:camera prst="orthographicFront">
                <a:rot lat="1500000" lon="1799984" rev="0"/>
              </a:camera>
              <a:lightRig rig="threePt" dir="t"/>
            </a:scene3d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C9804B-5AF4-4B6E-9FA4-FC034209B447}"/>
                </a:ext>
              </a:extLst>
            </p:cNvPr>
            <p:cNvSpPr txBox="1"/>
            <p:nvPr/>
          </p:nvSpPr>
          <p:spPr>
            <a:xfrm>
              <a:off x="2531609" y="3544239"/>
              <a:ext cx="1152129" cy="518994"/>
            </a:xfrm>
            <a:prstGeom prst="rect">
              <a:avLst/>
            </a:prstGeom>
            <a:noFill/>
            <a:scene3d>
              <a:camera prst="orthographicFront">
                <a:rot lat="1500000" lon="1799984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rgbClr val="40404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32</a:t>
              </a:r>
              <a:endParaRPr lang="ko-KR" altLang="en-US" sz="900" b="1" dirty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Right Brace 6">
              <a:extLst>
                <a:ext uri="{FF2B5EF4-FFF2-40B4-BE49-F238E27FC236}">
                  <a16:creationId xmlns:a16="http://schemas.microsoft.com/office/drawing/2014/main" id="{AFC11EFA-625D-4469-9710-28830991C7B5}"/>
                </a:ext>
              </a:extLst>
            </p:cNvPr>
            <p:cNvSpPr/>
            <p:nvPr/>
          </p:nvSpPr>
          <p:spPr>
            <a:xfrm flipH="1">
              <a:off x="3070076" y="2916946"/>
              <a:ext cx="144016" cy="1814916"/>
            </a:xfrm>
            <a:prstGeom prst="rightBrace">
              <a:avLst/>
            </a:prstGeom>
            <a:scene3d>
              <a:camera prst="orthographicFront">
                <a:rot lat="1500000" lon="1799984" rev="0"/>
              </a:camera>
              <a:lightRig rig="threePt" dir="t"/>
            </a:scene3d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5EC2D699-5FE7-4905-8D36-69BE397E4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3" t="6237" r="29001" b="16336"/>
            <a:stretch/>
          </p:blipFill>
          <p:spPr>
            <a:xfrm>
              <a:off x="3610136" y="2916946"/>
              <a:ext cx="1944216" cy="1844531"/>
            </a:xfrm>
            <a:prstGeom prst="rect">
              <a:avLst/>
            </a:prstGeom>
            <a:scene3d>
              <a:camera prst="orthographicFront">
                <a:rot lat="1500000" lon="1799984" rev="0"/>
              </a:camera>
              <a:lightRig rig="threePt" dir="t"/>
            </a:scene3d>
          </p:spPr>
        </p:pic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C28C729D-1070-4E44-AD61-7312371FD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3" t="6237" r="29001" b="16336"/>
            <a:stretch/>
          </p:blipFill>
          <p:spPr>
            <a:xfrm>
              <a:off x="3200400" y="3140968"/>
              <a:ext cx="1944216" cy="1844531"/>
            </a:xfrm>
            <a:prstGeom prst="rect">
              <a:avLst/>
            </a:prstGeom>
            <a:scene3d>
              <a:camera prst="orthographicFront">
                <a:rot lat="1500000" lon="1799984" rev="0"/>
              </a:camera>
              <a:lightRig rig="threePt" dir="t"/>
            </a:scene3d>
          </p:spPr>
        </p:pic>
        <p:sp>
          <p:nvSpPr>
            <p:cNvPr id="20" name="Right Brace 14">
              <a:extLst>
                <a:ext uri="{FF2B5EF4-FFF2-40B4-BE49-F238E27FC236}">
                  <a16:creationId xmlns:a16="http://schemas.microsoft.com/office/drawing/2014/main" id="{2C4AEC57-1B04-45FD-A39B-2EE23EBEB757}"/>
                </a:ext>
              </a:extLst>
            </p:cNvPr>
            <p:cNvSpPr/>
            <p:nvPr/>
          </p:nvSpPr>
          <p:spPr>
            <a:xfrm rot="16200000" flipH="1" flipV="1">
              <a:off x="4049542" y="4196484"/>
              <a:ext cx="144016" cy="1814916"/>
            </a:xfrm>
            <a:prstGeom prst="rightBrace">
              <a:avLst/>
            </a:prstGeom>
            <a:scene3d>
              <a:camera prst="orthographicFront">
                <a:rot lat="1771195" lon="795704" rev="20881111"/>
              </a:camera>
              <a:lightRig rig="threePt" dir="t"/>
            </a:scene3d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ECB25D-E6E2-41EB-AE65-B9749347FE5D}"/>
                </a:ext>
              </a:extLst>
            </p:cNvPr>
            <p:cNvSpPr txBox="1"/>
            <p:nvPr/>
          </p:nvSpPr>
          <p:spPr>
            <a:xfrm>
              <a:off x="3696427" y="5320103"/>
              <a:ext cx="1152129" cy="518994"/>
            </a:xfrm>
            <a:prstGeom prst="rect">
              <a:avLst/>
            </a:prstGeom>
            <a:noFill/>
            <a:scene3d>
              <a:camera prst="orthographicFront">
                <a:rot lat="1500000" lon="1799984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rgbClr val="40404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32</a:t>
              </a:r>
              <a:endParaRPr lang="ko-KR" altLang="en-US" sz="900" b="1" dirty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Left Brace 16">
              <a:extLst>
                <a:ext uri="{FF2B5EF4-FFF2-40B4-BE49-F238E27FC236}">
                  <a16:creationId xmlns:a16="http://schemas.microsoft.com/office/drawing/2014/main" id="{DE5FE3EF-E21F-4357-9A7D-FA445E6C1755}"/>
                </a:ext>
              </a:extLst>
            </p:cNvPr>
            <p:cNvSpPr/>
            <p:nvPr/>
          </p:nvSpPr>
          <p:spPr>
            <a:xfrm rot="16200000">
              <a:off x="5491528" y="4475876"/>
              <a:ext cx="103422" cy="1028462"/>
            </a:xfrm>
            <a:prstGeom prst="leftBrace">
              <a:avLst/>
            </a:prstGeom>
            <a:scene3d>
              <a:camera prst="orthographicFront">
                <a:rot lat="0" lon="0" rev="2400000"/>
              </a:camera>
              <a:lightRig rig="threePt" dir="t"/>
            </a:scene3d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3ED50D-2F17-4BAB-8B3E-839AB0CD048F}"/>
                </a:ext>
              </a:extLst>
            </p:cNvPr>
            <p:cNvSpPr txBox="1"/>
            <p:nvPr/>
          </p:nvSpPr>
          <p:spPr>
            <a:xfrm>
              <a:off x="5468329" y="5122357"/>
              <a:ext cx="1152129" cy="518994"/>
            </a:xfrm>
            <a:prstGeom prst="rect">
              <a:avLst/>
            </a:prstGeom>
            <a:noFill/>
            <a:scene3d>
              <a:camera prst="orthographicFront">
                <a:rot lat="1500000" lon="1799984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rgbClr val="40404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900" b="1" dirty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4" name="Right Arrow 20">
            <a:extLst>
              <a:ext uri="{FF2B5EF4-FFF2-40B4-BE49-F238E27FC236}">
                <a16:creationId xmlns:a16="http://schemas.microsoft.com/office/drawing/2014/main" id="{DBA949F5-C1C1-4476-B447-63052CC7C533}"/>
              </a:ext>
            </a:extLst>
          </p:cNvPr>
          <p:cNvSpPr/>
          <p:nvPr/>
        </p:nvSpPr>
        <p:spPr>
          <a:xfrm>
            <a:off x="6725912" y="3073168"/>
            <a:ext cx="470260" cy="169277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F3932E-DF7F-4548-93A3-3D80724A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490" y="3865961"/>
            <a:ext cx="1071375" cy="107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1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08B8C-9515-4147-B92B-CE1A79766C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98C34F-71E1-4331-B4EB-8C656175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1A7-A744-4E66-804A-5B3F570FB3E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70E547-A85C-4515-B73C-E1C78D728C50}"/>
              </a:ext>
            </a:extLst>
          </p:cNvPr>
          <p:cNvCxnSpPr>
            <a:cxnSpLocks/>
          </p:cNvCxnSpPr>
          <p:nvPr/>
        </p:nvCxnSpPr>
        <p:spPr>
          <a:xfrm>
            <a:off x="1402855" y="1335679"/>
            <a:ext cx="7094757" cy="0"/>
          </a:xfrm>
          <a:prstGeom prst="line">
            <a:avLst/>
          </a:prstGeom>
          <a:ln w="19050" cap="rnd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B5CB197C-6C33-4C88-B03F-307B2B555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210435"/>
              </p:ext>
            </p:extLst>
          </p:nvPr>
        </p:nvGraphicFramePr>
        <p:xfrm>
          <a:off x="281792" y="1629060"/>
          <a:ext cx="8557836" cy="4518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670">
                  <a:extLst>
                    <a:ext uri="{9D8B030D-6E8A-4147-A177-3AD203B41FA5}">
                      <a16:colId xmlns:a16="http://schemas.microsoft.com/office/drawing/2014/main" val="2305955300"/>
                    </a:ext>
                  </a:extLst>
                </a:gridCol>
                <a:gridCol w="529794">
                  <a:extLst>
                    <a:ext uri="{9D8B030D-6E8A-4147-A177-3AD203B41FA5}">
                      <a16:colId xmlns:a16="http://schemas.microsoft.com/office/drawing/2014/main" val="720977206"/>
                    </a:ext>
                  </a:extLst>
                </a:gridCol>
                <a:gridCol w="3607824">
                  <a:extLst>
                    <a:ext uri="{9D8B030D-6E8A-4147-A177-3AD203B41FA5}">
                      <a16:colId xmlns:a16="http://schemas.microsoft.com/office/drawing/2014/main" val="2679416957"/>
                    </a:ext>
                  </a:extLst>
                </a:gridCol>
                <a:gridCol w="3547548">
                  <a:extLst>
                    <a:ext uri="{9D8B030D-6E8A-4147-A177-3AD203B41FA5}">
                      <a16:colId xmlns:a16="http://schemas.microsoft.com/office/drawing/2014/main" val="246332908"/>
                    </a:ext>
                  </a:extLst>
                </a:gridCol>
              </a:tblGrid>
              <a:tr h="292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양산물</a:t>
                      </a:r>
                      <a:endParaRPr lang="ko-KR" altLang="en-US" sz="11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RGB </a:t>
                      </a: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영상 데이터 특성 및 </a:t>
                      </a:r>
                      <a:r>
                        <a:rPr lang="en-US" altLang="ko-KR" sz="105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Opencv</a:t>
                      </a:r>
                      <a:r>
                        <a:rPr lang="en-US" altLang="ko-KR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기반 영상 처리 함수들 소개 </a:t>
                      </a:r>
                      <a:endParaRPr lang="en-US" altLang="ko-KR" sz="105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② </a:t>
                      </a:r>
                      <a:r>
                        <a:rPr lang="ko-KR" altLang="en-US" sz="105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머신러닝</a:t>
                      </a: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및 </a:t>
                      </a:r>
                      <a:r>
                        <a:rPr lang="en-US" altLang="ko-KR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CNN </a:t>
                      </a: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개념 설명 </a:t>
                      </a:r>
                      <a:endParaRPr lang="en-US" altLang="ko-KR" sz="105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③ </a:t>
                      </a: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이미지 분류기 적용 코드 설명 </a:t>
                      </a:r>
                      <a:endParaRPr lang="en-US" altLang="ko-KR" sz="105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150949"/>
                  </a:ext>
                </a:extLst>
              </a:tr>
              <a:tr h="1084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예제 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세부내용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11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머신러닝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관련 개념 교육</a:t>
                      </a:r>
                      <a:b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</a:b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 perceptron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개념 교육 </a:t>
                      </a:r>
                      <a:b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</a:b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 Sigmoid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등의 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activation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함수  교육</a:t>
                      </a:r>
                      <a:b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</a:b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신경망 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Network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및 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Layer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개념 교육 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Convolution Network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개념 교육 </a:t>
                      </a:r>
                      <a:b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</a:b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이미지로 부터 얻은 데이터를 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Convolution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연산 하는 방법 및 구성요소들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(Filter, stride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등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교육 </a:t>
                      </a:r>
                      <a:b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</a:b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 Convolution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계산 중심으로 구성된 </a:t>
                      </a:r>
                      <a:r>
                        <a:rPr lang="ko-KR" altLang="en-US" sz="11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레이어망으로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구축된 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network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작동 원리  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0052"/>
                  </a:ext>
                </a:extLst>
              </a:tr>
            </a:tbl>
          </a:graphicData>
        </a:graphic>
      </p:graphicFrame>
      <p:sp>
        <p:nvSpPr>
          <p:cNvPr id="13" name="대각선 방향의 모서리가 잘린 사각형 27">
            <a:extLst>
              <a:ext uri="{FF2B5EF4-FFF2-40B4-BE49-F238E27FC236}">
                <a16:creationId xmlns:a16="http://schemas.microsoft.com/office/drawing/2014/main" id="{905D030D-DDCA-4AA6-A76C-72410344D681}"/>
              </a:ext>
            </a:extLst>
          </p:cNvPr>
          <p:cNvSpPr/>
          <p:nvPr/>
        </p:nvSpPr>
        <p:spPr>
          <a:xfrm>
            <a:off x="281792" y="883148"/>
            <a:ext cx="2057481" cy="452531"/>
          </a:xfrm>
          <a:prstGeom prst="snip2Diag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Smart  AI  kit  </a:t>
            </a:r>
            <a:r>
              <a:rPr kumimoji="1" lang="ko-KR" altLang="en-US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커리큘럼 </a:t>
            </a:r>
            <a:r>
              <a:rPr kumimoji="1" lang="en-US" altLang="ko-KR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(1</a:t>
            </a:r>
            <a:r>
              <a:rPr kumimoji="1" lang="ko-KR" altLang="en-US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차</a:t>
            </a:r>
            <a:r>
              <a:rPr kumimoji="1" lang="en-US" altLang="ko-KR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FF728-74FD-447D-AA24-8152F51FAA78}"/>
              </a:ext>
            </a:extLst>
          </p:cNvPr>
          <p:cNvSpPr txBox="1"/>
          <p:nvPr/>
        </p:nvSpPr>
        <p:spPr>
          <a:xfrm>
            <a:off x="6049555" y="3454984"/>
            <a:ext cx="20561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&lt;Perceptron </a:t>
            </a:r>
            <a:r>
              <a:rPr lang="ko-KR" altLang="en-US" sz="900" dirty="0"/>
              <a:t>및 </a:t>
            </a:r>
            <a:r>
              <a:rPr lang="en-US" altLang="ko-KR" sz="900" dirty="0"/>
              <a:t>Network </a:t>
            </a:r>
            <a:r>
              <a:rPr lang="ko-KR" altLang="en-US" sz="900" dirty="0"/>
              <a:t>개념도 </a:t>
            </a:r>
            <a:r>
              <a:rPr lang="en-US" altLang="ko-KR" sz="900" dirty="0"/>
              <a:t>&gt;</a:t>
            </a:r>
            <a:endParaRPr lang="en-US" sz="900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22B4347-A8C1-4048-9749-948A7F1673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55" y="2420888"/>
            <a:ext cx="1328172" cy="651065"/>
          </a:xfrm>
          <a:prstGeom prst="rect">
            <a:avLst/>
          </a:prstGeom>
        </p:spPr>
      </p:pic>
      <p:pic>
        <p:nvPicPr>
          <p:cNvPr id="10" name="Picture 17">
            <a:extLst>
              <a:ext uri="{FF2B5EF4-FFF2-40B4-BE49-F238E27FC236}">
                <a16:creationId xmlns:a16="http://schemas.microsoft.com/office/drawing/2014/main" id="{0D84E45D-4B99-48C9-8679-CD0C33A18E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575" y="2360822"/>
            <a:ext cx="1675491" cy="8218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29B731-0EAE-4ED1-9D8B-BD9F264E4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067" y="3912497"/>
            <a:ext cx="648976" cy="9576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9CFB2A-4541-4F71-AC5E-DD621A8D7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40" y="3982962"/>
            <a:ext cx="464182" cy="459540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271BCE08-8986-4C91-9555-24230831F8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4" r="80210"/>
          <a:stretch/>
        </p:blipFill>
        <p:spPr>
          <a:xfrm>
            <a:off x="7755350" y="4037321"/>
            <a:ext cx="603448" cy="6001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1F63E1-FE8A-401E-981F-B8A68237A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8876" y="5036428"/>
            <a:ext cx="2863412" cy="9717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C4A7A8-288D-419A-9DD4-5019FEC8A410}"/>
              </a:ext>
            </a:extLst>
          </p:cNvPr>
          <p:cNvSpPr txBox="1"/>
          <p:nvPr/>
        </p:nvSpPr>
        <p:spPr>
          <a:xfrm>
            <a:off x="5598876" y="4825449"/>
            <a:ext cx="7431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 Image</a:t>
            </a:r>
            <a:endParaRPr lang="ko-KR" altLang="en-US" sz="700" b="1" dirty="0">
              <a:solidFill>
                <a:srgbClr val="4040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A7D40A-4857-432A-BC39-20AA006F8EB6}"/>
              </a:ext>
            </a:extLst>
          </p:cNvPr>
          <p:cNvSpPr txBox="1"/>
          <p:nvPr/>
        </p:nvSpPr>
        <p:spPr>
          <a:xfrm>
            <a:off x="6700584" y="4830445"/>
            <a:ext cx="4466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Filter</a:t>
            </a:r>
            <a:endParaRPr lang="ko-KR" altLang="en-US" sz="700" b="1" dirty="0">
              <a:solidFill>
                <a:srgbClr val="4040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263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08B8C-9515-4147-B92B-CE1A79766C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98C34F-71E1-4331-B4EB-8C656175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1A7-A744-4E66-804A-5B3F570FB3E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70E547-A85C-4515-B73C-E1C78D728C50}"/>
              </a:ext>
            </a:extLst>
          </p:cNvPr>
          <p:cNvCxnSpPr>
            <a:cxnSpLocks/>
          </p:cNvCxnSpPr>
          <p:nvPr/>
        </p:nvCxnSpPr>
        <p:spPr>
          <a:xfrm>
            <a:off x="1402855" y="1335679"/>
            <a:ext cx="7094757" cy="0"/>
          </a:xfrm>
          <a:prstGeom prst="line">
            <a:avLst/>
          </a:prstGeom>
          <a:ln w="19050" cap="rnd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B5CB197C-6C33-4C88-B03F-307B2B555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394241"/>
              </p:ext>
            </p:extLst>
          </p:nvPr>
        </p:nvGraphicFramePr>
        <p:xfrm>
          <a:off x="281792" y="1629060"/>
          <a:ext cx="8557836" cy="526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670">
                  <a:extLst>
                    <a:ext uri="{9D8B030D-6E8A-4147-A177-3AD203B41FA5}">
                      <a16:colId xmlns:a16="http://schemas.microsoft.com/office/drawing/2014/main" val="2305955300"/>
                    </a:ext>
                  </a:extLst>
                </a:gridCol>
                <a:gridCol w="529794">
                  <a:extLst>
                    <a:ext uri="{9D8B030D-6E8A-4147-A177-3AD203B41FA5}">
                      <a16:colId xmlns:a16="http://schemas.microsoft.com/office/drawing/2014/main" val="720977206"/>
                    </a:ext>
                  </a:extLst>
                </a:gridCol>
                <a:gridCol w="3607824">
                  <a:extLst>
                    <a:ext uri="{9D8B030D-6E8A-4147-A177-3AD203B41FA5}">
                      <a16:colId xmlns:a16="http://schemas.microsoft.com/office/drawing/2014/main" val="2679416957"/>
                    </a:ext>
                  </a:extLst>
                </a:gridCol>
                <a:gridCol w="3547548">
                  <a:extLst>
                    <a:ext uri="{9D8B030D-6E8A-4147-A177-3AD203B41FA5}">
                      <a16:colId xmlns:a16="http://schemas.microsoft.com/office/drawing/2014/main" val="246332908"/>
                    </a:ext>
                  </a:extLst>
                </a:gridCol>
              </a:tblGrid>
              <a:tr h="647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양산물</a:t>
                      </a:r>
                      <a:endParaRPr lang="ko-KR" altLang="en-US" sz="11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RGB </a:t>
                      </a: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영상 데이터 특성 및 </a:t>
                      </a:r>
                      <a:r>
                        <a:rPr lang="en-US" altLang="ko-KR" sz="105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Opencv</a:t>
                      </a:r>
                      <a:r>
                        <a:rPr lang="en-US" altLang="ko-KR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기반 영상 처리 함수들 소개 </a:t>
                      </a:r>
                      <a:endParaRPr lang="en-US" altLang="ko-KR" sz="105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② </a:t>
                      </a:r>
                      <a:r>
                        <a:rPr lang="ko-KR" altLang="en-US" sz="105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머신러닝</a:t>
                      </a: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및 </a:t>
                      </a:r>
                      <a:r>
                        <a:rPr lang="en-US" altLang="ko-KR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CNN </a:t>
                      </a: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개념 설명 </a:t>
                      </a:r>
                      <a:endParaRPr lang="en-US" altLang="ko-KR" sz="105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③ </a:t>
                      </a: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이미지 분류기 적용 코드 설명 </a:t>
                      </a:r>
                      <a:endParaRPr lang="en-US" altLang="ko-KR" sz="105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150949"/>
                  </a:ext>
                </a:extLst>
              </a:tr>
              <a:tr h="1967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예제 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세부내용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sz="11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이미지 분류기 학습에 관하여 예제 코딩을 중심으로 </a:t>
                      </a:r>
                      <a:b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</a:b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코딩 교육 진행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. 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예제를 구성한 다음 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가지 프로그래밍 파트를 중심으로 실제 인공지능 학습 방식 학습 </a:t>
                      </a:r>
                      <a:b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</a:b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데이터 수집 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(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분류 대상에 대한 사진 기록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) 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2.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모델 구성 및 데이터 기반 학습을 통하여 모델학습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3.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학습 한 모델을 실제 자율주행 차량에 적용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0052"/>
                  </a:ext>
                </a:extLst>
              </a:tr>
            </a:tbl>
          </a:graphicData>
        </a:graphic>
      </p:graphicFrame>
      <p:sp>
        <p:nvSpPr>
          <p:cNvPr id="13" name="대각선 방향의 모서리가 잘린 사각형 27">
            <a:extLst>
              <a:ext uri="{FF2B5EF4-FFF2-40B4-BE49-F238E27FC236}">
                <a16:creationId xmlns:a16="http://schemas.microsoft.com/office/drawing/2014/main" id="{905D030D-DDCA-4AA6-A76C-72410344D681}"/>
              </a:ext>
            </a:extLst>
          </p:cNvPr>
          <p:cNvSpPr/>
          <p:nvPr/>
        </p:nvSpPr>
        <p:spPr>
          <a:xfrm>
            <a:off x="281792" y="883148"/>
            <a:ext cx="2057481" cy="452531"/>
          </a:xfrm>
          <a:prstGeom prst="snip2Diag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Smart  AI  kit  </a:t>
            </a:r>
            <a:r>
              <a:rPr kumimoji="1" lang="ko-KR" altLang="en-US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커리큘럼 </a:t>
            </a:r>
            <a:r>
              <a:rPr kumimoji="1" lang="en-US" altLang="ko-KR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(1</a:t>
            </a:r>
            <a:r>
              <a:rPr kumimoji="1" lang="ko-KR" altLang="en-US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차</a:t>
            </a:r>
            <a:r>
              <a:rPr kumimoji="1" lang="en-US" altLang="ko-KR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8D639A-632E-4D04-91CB-DE961C09F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974" y="2492896"/>
            <a:ext cx="2421656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2407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_End_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ptkey">
      <a:majorFont>
        <a:latin typeface="Calibri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38987</TotalTime>
  <Words>380</Words>
  <Application>Microsoft Office PowerPoint</Application>
  <PresentationFormat>화면 슬라이드 쇼(4:3)</PresentationFormat>
  <Paragraphs>107</Paragraphs>
  <Slides>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</vt:i4>
      </vt:variant>
    </vt:vector>
  </HeadingPairs>
  <TitlesOfParts>
    <vt:vector size="13" baseType="lpstr">
      <vt:lpstr>나눔바른고딕</vt:lpstr>
      <vt:lpstr>Calibri</vt:lpstr>
      <vt:lpstr>Arial</vt:lpstr>
      <vt:lpstr>Arial Unicode MS</vt:lpstr>
      <vt:lpstr>Wingdings</vt:lpstr>
      <vt:lpstr>맑은 고딕</vt:lpstr>
      <vt:lpstr>나눔고딕</vt:lpstr>
      <vt:lpstr>Cover_End_ Slide Master</vt:lpstr>
      <vt:lpstr>Section Break Slide Master</vt:lpstr>
      <vt:lpstr> Smart AI Kit Curriculum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VISION-POWERPOINT-TEMPALTES</dc:title>
  <dc:creator>bizdesign.net</dc:creator>
  <cp:lastModifiedBy>Windows 사용자</cp:lastModifiedBy>
  <cp:revision>375</cp:revision>
  <cp:lastPrinted>2019-04-03T15:26:41Z</cp:lastPrinted>
  <dcterms:created xsi:type="dcterms:W3CDTF">2015-01-26T02:39:09Z</dcterms:created>
  <dcterms:modified xsi:type="dcterms:W3CDTF">2021-01-30T12:46:33Z</dcterms:modified>
</cp:coreProperties>
</file>